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EECC"/>
    <a:srgbClr val="0099FF"/>
    <a:srgbClr val="CC00FF"/>
    <a:srgbClr val="00CC00"/>
    <a:srgbClr val="008080"/>
    <a:srgbClr val="FF3399"/>
    <a:srgbClr val="9900CC"/>
    <a:srgbClr val="009999"/>
    <a:srgbClr val="A50021"/>
    <a:srgbClr val="BE2A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B16B9637-8C8C-4AA8-8BA5-7D85C6065CC9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507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5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5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1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6B9637-8C8C-4AA8-8BA5-7D85C6065CC9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417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297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17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61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2899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16B9637-8C8C-4AA8-8BA5-7D85C6065CC9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98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6B9637-8C8C-4AA8-8BA5-7D85C6065CC9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5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ETIKA DALAM PENERAPAN PSIKOLOGI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Majelis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Indonesia HIMPSI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336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99840"/>
          </a:xfrm>
        </p:spPr>
        <p:txBody>
          <a:bodyPr/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Penjelasan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3900052"/>
            <a:ext cx="2057400" cy="22193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108361" y="4404575"/>
            <a:ext cx="6053070" cy="1714802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lumOff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lumOff val="5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314423" y="4507606"/>
            <a:ext cx="54091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konteks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budaya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(Indonesia) : Scientific knowledge (facts and data)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tacit knowledge;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Cartesian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Cartesian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Indijinesasi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(Indonesia)  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791719" y="5512158"/>
            <a:ext cx="309092" cy="128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361386" y="1712890"/>
            <a:ext cx="5615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Nomothetik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ideographik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biografis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Verstehen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erklaren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128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he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18781"/>
          </a:xfrm>
        </p:spPr>
        <p:txBody>
          <a:bodyPr>
            <a:normAutofit fontScale="90000"/>
          </a:bodyPr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partisipan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6838" y="2472744"/>
            <a:ext cx="7918361" cy="360093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partisipan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pertimbangan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subjektivitas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perlakuan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disengaja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intrapsikis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partisipan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841" y="4333284"/>
            <a:ext cx="236220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979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meneliti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Image result for siluet orang berfiki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1459" y="2756079"/>
            <a:ext cx="2266950" cy="20193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V="1">
            <a:off x="6387921" y="2240924"/>
            <a:ext cx="148107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387921" y="2240924"/>
            <a:ext cx="0" cy="476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8049296" y="2014194"/>
            <a:ext cx="3256208" cy="1124357"/>
          </a:xfrm>
          <a:prstGeom prst="roundRect">
            <a:avLst/>
          </a:prstGeom>
          <a:gradFill flip="none" rotWithShape="1">
            <a:gsLst>
              <a:gs pos="0">
                <a:srgbClr val="FF6600">
                  <a:tint val="66000"/>
                  <a:satMod val="160000"/>
                </a:srgbClr>
              </a:gs>
              <a:gs pos="50000">
                <a:srgbClr val="FF6600">
                  <a:tint val="44500"/>
                  <a:satMod val="160000"/>
                </a:srgbClr>
              </a:gs>
              <a:gs pos="100000">
                <a:srgbClr val="FF66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229600" y="2240924"/>
            <a:ext cx="24083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kekeliruan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(error)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klien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049296" y="4868214"/>
            <a:ext cx="3256208" cy="128788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8383073" y="4955772"/>
            <a:ext cx="25886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kekeliruan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pengukuran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6284890" y="4775379"/>
            <a:ext cx="0" cy="9685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272011" y="5756856"/>
            <a:ext cx="1596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39516" y="1965223"/>
            <a:ext cx="2861256" cy="1120462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864830" y="2063789"/>
            <a:ext cx="2240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bias,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prasangka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proyeksi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500772" y="2240924"/>
            <a:ext cx="10282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546242" y="2240924"/>
            <a:ext cx="12879" cy="5151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864830" y="4636394"/>
            <a:ext cx="3024590" cy="1403798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75000"/>
                  <a:tint val="66000"/>
                  <a:satMod val="160000"/>
                </a:schemeClr>
              </a:gs>
              <a:gs pos="50000">
                <a:schemeClr val="accent6">
                  <a:lumMod val="75000"/>
                  <a:tint val="44500"/>
                  <a:satMod val="160000"/>
                </a:schemeClr>
              </a:gs>
              <a:gs pos="100000">
                <a:schemeClr val="accent6">
                  <a:lumMod val="75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066800" y="4868214"/>
            <a:ext cx="259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Mengabaikan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klien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4675031" y="4775379"/>
            <a:ext cx="0" cy="780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3889420" y="5555936"/>
            <a:ext cx="7856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9371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perwujudan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“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senantiasa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(a continuum of becoming)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berakibat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menemuinya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fenomenologis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menghendaki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‘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jala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kerangka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a-priori.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762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3060" y="2103121"/>
            <a:ext cx="6707746" cy="3931920"/>
          </a:xfr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just"/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menemuinya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himpunan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mekanisme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dorongan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dsb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menjeratnya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berakibat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reduksi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kenyataan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(an)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utuh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eksistensialisme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menghendaki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memandang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perwujudan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keleluasaan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berkembang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(becoming)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(Hassan, 1978)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806" y="3757157"/>
            <a:ext cx="2277884" cy="227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356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5357612" y="729281"/>
            <a:ext cx="5767589" cy="3791203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declare,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segala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kewenangan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kewajiban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melekat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padanya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dimintakan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segala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diperbuat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profesinya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Kolegialitas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sikap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sesama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kolega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sejawat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menjaga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kredibilitas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tahapannya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mendasari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profesinya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481070" y="618186"/>
            <a:ext cx="2086377" cy="1803042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rgbClr val="BE2A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75008" y="1416676"/>
            <a:ext cx="2498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2079937" y="2622476"/>
            <a:ext cx="772733" cy="7572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95835" y="3379754"/>
            <a:ext cx="3940935" cy="2616101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kata Latin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Professus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maknanya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menyiratkan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Sulit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membedakannya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pekerjaan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Magnis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suseno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 ., 1991:70)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238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Dn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0890" y="811368"/>
            <a:ext cx="10058400" cy="5215944"/>
          </a:xfrm>
        </p:spPr>
        <p:txBody>
          <a:bodyPr/>
          <a:lstStyle/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Pembangun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Ikut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membentuk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identitas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pencarian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kebahagiaan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menyandangnya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pencaharian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“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 </a:t>
            </a: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perspektif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religious,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panggilan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829578" y="2949262"/>
            <a:ext cx="38636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10135673" y="2936382"/>
            <a:ext cx="321972" cy="128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0225825" y="3593206"/>
            <a:ext cx="315533" cy="257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275008" y="811368"/>
            <a:ext cx="2846231" cy="1390919"/>
          </a:xfrm>
          <a:prstGeom prst="ellipse">
            <a:avLst/>
          </a:prstGeom>
          <a:gradFill flip="none" rotWithShape="1">
            <a:gsLst>
              <a:gs pos="0">
                <a:schemeClr val="accent5">
                  <a:tint val="66000"/>
                  <a:satMod val="160000"/>
                </a:schemeClr>
              </a:gs>
              <a:gs pos="50000">
                <a:schemeClr val="accent5">
                  <a:tint val="44500"/>
                  <a:satMod val="160000"/>
                </a:schemeClr>
              </a:gs>
              <a:gs pos="100000">
                <a:schemeClr val="accent5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712890" y="1210614"/>
            <a:ext cx="1957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520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682580"/>
            <a:ext cx="10058400" cy="5352460"/>
          </a:xfrm>
        </p:spPr>
        <p:txBody>
          <a:bodyPr>
            <a:normAutofit/>
          </a:bodyPr>
          <a:lstStyle/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pernyaataan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kepercayaan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janji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– orang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hadir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saksinya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janji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komitmen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henndak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ditepati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Mengapa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ditepati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janji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dinyatakan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lain.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berelasi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lain.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Menjanjikan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lain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(value)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disitu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dianggap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bernilai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dianggap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berguna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Hardiman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F.B. 2016 : vii-viii;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Wibowo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A.S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Hardiman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F.B. 2016 : 1-6)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4510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Beda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pekerjaan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Doloksariibu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2010)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PROFESI,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lazimnya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wadah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dukungan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penyandang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sejenis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PEKERJAAN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wadah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konteksnya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Wadah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besangkutan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mengemban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menegakkan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senantiasa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kualififikasi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433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51355"/>
          </a:xfrm>
        </p:spPr>
        <p:txBody>
          <a:bodyPr>
            <a:normAutofit/>
          </a:bodyPr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Pekerjaan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1298" y="4893972"/>
            <a:ext cx="10058400" cy="1321372"/>
          </a:xfrm>
          <a:ln>
            <a:solidFill>
              <a:srgbClr val="A5002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Wadah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bersangkutan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umumnya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dibentuk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mengemban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menegakkan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senantiasa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95588" y="3197913"/>
            <a:ext cx="4058992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20498" y="3197913"/>
            <a:ext cx="392805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Pekerjaan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9715" y="1569138"/>
            <a:ext cx="2800350" cy="141876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20498" y="3724958"/>
            <a:ext cx="3928056" cy="101566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umumnya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wadah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konteksnya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95588" y="3724958"/>
            <a:ext cx="4058992" cy="92333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Lazimnya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wadah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dukungan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penyandang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sejenis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0146" y="1620884"/>
            <a:ext cx="2809875" cy="1367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61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Pembelajaran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Pembelajaran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Strata &amp;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peminatan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554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1"/>
          </a:fgClr>
          <a:bgClr>
            <a:srgbClr val="FF3399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1346" y="616837"/>
            <a:ext cx="10058400" cy="761203"/>
          </a:xfrm>
        </p:spPr>
        <p:txBody>
          <a:bodyPr/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601532"/>
            <a:ext cx="10058400" cy="3433508"/>
          </a:xfrm>
          <a:ln>
            <a:solidFill>
              <a:srgbClr val="009999"/>
            </a:solidFill>
          </a:ln>
        </p:spPr>
        <p:txBody>
          <a:bodyPr>
            <a:normAutofit/>
          </a:bodyPr>
          <a:lstStyle/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Disatukan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belakang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pendidikan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keahlian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tertutup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lain.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kekuasaan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tersendiri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menutup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lain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kalangan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ditembus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mengimbangin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kepentingan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terjamin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1751527"/>
            <a:ext cx="10058400" cy="707886"/>
          </a:xfrm>
          <a:prstGeom prst="rect">
            <a:avLst/>
          </a:prstGeom>
          <a:noFill/>
          <a:ln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moral community 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komunitas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moral) yang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6313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laid">
          <a:fgClr>
            <a:srgbClr val="0099FF"/>
          </a:fgClr>
          <a:bgClr>
            <a:schemeClr val="bg2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28629"/>
          </a:xfrm>
        </p:spPr>
        <p:txBody>
          <a:bodyPr/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Officium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nobile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51527"/>
            <a:ext cx="5321121" cy="837127"/>
          </a:xfrm>
        </p:spPr>
        <p:txBody>
          <a:bodyPr>
            <a:normAutofit/>
          </a:bodyPr>
          <a:lstStyle/>
          <a:p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luhur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officium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nobile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mengadopsi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(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615" y="1571223"/>
            <a:ext cx="3705091" cy="2322205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888642" y="3490175"/>
            <a:ext cx="3168203" cy="1455312"/>
          </a:xfrm>
          <a:prstGeom prst="ellipse">
            <a:avLst/>
          </a:prstGeom>
          <a:gradFill flip="none" rotWithShape="1">
            <a:gsLst>
              <a:gs pos="0">
                <a:srgbClr val="009999">
                  <a:tint val="66000"/>
                  <a:satMod val="160000"/>
                </a:srgbClr>
              </a:gs>
              <a:gs pos="50000">
                <a:srgbClr val="009999">
                  <a:tint val="44500"/>
                  <a:satMod val="160000"/>
                </a:srgbClr>
              </a:gs>
              <a:gs pos="100000">
                <a:srgbClr val="009999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65537" y="3617666"/>
            <a:ext cx="26144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Mendahulukan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kepentingan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klient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4906850" y="4700789"/>
            <a:ext cx="2768958" cy="1493950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54580" y="4945487"/>
            <a:ext cx="23053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Mengabdi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tuntutan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luhur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Curved Connector 9"/>
          <p:cNvCxnSpPr/>
          <p:nvPr/>
        </p:nvCxnSpPr>
        <p:spPr>
          <a:xfrm>
            <a:off x="3226158" y="3571456"/>
            <a:ext cx="3161763" cy="1083123"/>
          </a:xfrm>
          <a:prstGeom prst="curved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69702" y="6040850"/>
            <a:ext cx="27303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D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Prof.</a:t>
            </a:r>
            <a:r>
              <a:rPr lang="en-ID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Darji</a:t>
            </a:r>
            <a:r>
              <a:rPr lang="en-ID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Darmodiharjo</a:t>
            </a:r>
            <a:r>
              <a:rPr lang="en-ID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S.H.)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690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laid">
          <a:fgClr>
            <a:schemeClr val="accent1"/>
          </a:fgClr>
          <a:bgClr>
            <a:srgbClr val="0070C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163" y="605460"/>
            <a:ext cx="10058400" cy="1371600"/>
          </a:xfrm>
        </p:spPr>
        <p:txBody>
          <a:bodyPr>
            <a:noAutofit/>
          </a:bodyPr>
          <a:lstStyle/>
          <a:p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 2 (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wajib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dijalankan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313645" y="2292440"/>
            <a:ext cx="3219718" cy="2923504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87509" y="2600029"/>
            <a:ext cx="28719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menjalankan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bertanggung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Menjalankan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sebaik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berkualitas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optimal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844343" y="4173502"/>
            <a:ext cx="51515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439438" y="2292441"/>
            <a:ext cx="3451538" cy="292350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19742" y="2461530"/>
            <a:ext cx="31682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menghormati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lain,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menjalankan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menjaga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kelestarian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malpraktek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penyalahgunaan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4607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accent1"/>
          </a:fgClr>
          <a:bgClr>
            <a:srgbClr val="92D05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Landasan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Penerapan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D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ID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352282" y="2511380"/>
            <a:ext cx="1429555" cy="64633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45476" y="2511380"/>
            <a:ext cx="6156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diskursus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352282" y="3388337"/>
            <a:ext cx="1429555" cy="73529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45476" y="3477296"/>
            <a:ext cx="59757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dilihat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diskursus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sivitas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academika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mempertanggungjawabkan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moralnya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1352282" y="4354253"/>
            <a:ext cx="1429555" cy="70833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90551" y="4246983"/>
            <a:ext cx="606594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mempertimbangkan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memilah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umumnya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keilmuan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5261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Grid">
          <a:fgClr>
            <a:schemeClr val="bg1">
              <a:lumMod val="6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6516D-977B-46A3-ADDC-775232FE3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90566"/>
            <a:ext cx="10058400" cy="809016"/>
          </a:xfrm>
        </p:spPr>
        <p:txBody>
          <a:bodyPr>
            <a:normAutofit fontScale="90000"/>
          </a:bodyPr>
          <a:lstStyle/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Landasan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Penerapan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D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ID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EE682-ABB9-4569-977B-2FBA05DBE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455695"/>
            <a:ext cx="10058400" cy="5157140"/>
          </a:xfrm>
        </p:spPr>
        <p:txBody>
          <a:bodyPr/>
          <a:lstStyle/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menonjol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dunia modern : </a:t>
            </a:r>
          </a:p>
          <a:p>
            <a:pPr marL="0" indent="0">
              <a:buNone/>
            </a:pPr>
            <a:endParaRPr lang="en-ID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F0CA9D27-F277-4A7D-B8AC-461692CF5BFD}"/>
              </a:ext>
            </a:extLst>
          </p:cNvPr>
          <p:cNvSpPr/>
          <p:nvPr/>
        </p:nvSpPr>
        <p:spPr>
          <a:xfrm>
            <a:off x="1099928" y="1839661"/>
            <a:ext cx="795131" cy="6327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D82F05-EE05-41FF-92E7-56B9BE1E5BD2}"/>
              </a:ext>
            </a:extLst>
          </p:cNvPr>
          <p:cNvSpPr txBox="1"/>
          <p:nvPr/>
        </p:nvSpPr>
        <p:spPr>
          <a:xfrm>
            <a:off x="1258956" y="1943431"/>
            <a:ext cx="371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33F9F9-EED4-4A77-B54D-D32F1F56BBC9}"/>
              </a:ext>
            </a:extLst>
          </p:cNvPr>
          <p:cNvSpPr txBox="1"/>
          <p:nvPr/>
        </p:nvSpPr>
        <p:spPr>
          <a:xfrm>
            <a:off x="2054087" y="1851098"/>
            <a:ext cx="56984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Pluralisme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</a:t>
            </a: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Disebabkan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transportasi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MNC,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menuntut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negeri.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051F571E-22AB-42E4-8E9A-26CDDCE176F1}"/>
              </a:ext>
            </a:extLst>
          </p:cNvPr>
          <p:cNvSpPr/>
          <p:nvPr/>
        </p:nvSpPr>
        <p:spPr>
          <a:xfrm>
            <a:off x="1099928" y="3022748"/>
            <a:ext cx="795131" cy="6327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D2EF14-896C-448A-9E8C-1D8C0F6FD780}"/>
              </a:ext>
            </a:extLst>
          </p:cNvPr>
          <p:cNvSpPr txBox="1"/>
          <p:nvPr/>
        </p:nvSpPr>
        <p:spPr>
          <a:xfrm>
            <a:off x="1066800" y="3133181"/>
            <a:ext cx="689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3A7150-4229-4071-95F6-A8AFB7E9BE4D}"/>
              </a:ext>
            </a:extLst>
          </p:cNvPr>
          <p:cNvSpPr txBox="1"/>
          <p:nvPr/>
        </p:nvSpPr>
        <p:spPr>
          <a:xfrm>
            <a:off x="2054087" y="2883244"/>
            <a:ext cx="51418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terduga</a:t>
            </a:r>
            <a:endParaRPr lang="en-ID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Disebabkan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manipulasi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reproduksi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artifisial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eksperimen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dnegan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embrio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8DCD7133-19A1-4353-AD3E-3B83654D075D}"/>
              </a:ext>
            </a:extLst>
          </p:cNvPr>
          <p:cNvSpPr/>
          <p:nvPr/>
        </p:nvSpPr>
        <p:spPr>
          <a:xfrm>
            <a:off x="1099928" y="4182881"/>
            <a:ext cx="795131" cy="6327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16870C-2CD9-43E9-BFAC-B7C1821726F5}"/>
              </a:ext>
            </a:extLst>
          </p:cNvPr>
          <p:cNvSpPr txBox="1"/>
          <p:nvPr/>
        </p:nvSpPr>
        <p:spPr>
          <a:xfrm flipH="1">
            <a:off x="1066800" y="4314611"/>
            <a:ext cx="571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4E4A15-6957-4EF0-8418-580DF2747F79}"/>
              </a:ext>
            </a:extLst>
          </p:cNvPr>
          <p:cNvSpPr txBox="1"/>
          <p:nvPr/>
        </p:nvSpPr>
        <p:spPr>
          <a:xfrm>
            <a:off x="2054087" y="4182881"/>
            <a:ext cx="5698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Kepedulian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universal</a:t>
            </a: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Deklarasi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konfensi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disetujui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Bersama dan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diratifikasi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negara – negara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PBB :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deklarasi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universal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Konvensi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Kyoto, Status Roma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748A1D-D6DA-430B-ADEB-F93DAD48072A}"/>
              </a:ext>
            </a:extLst>
          </p:cNvPr>
          <p:cNvSpPr txBox="1"/>
          <p:nvPr/>
        </p:nvSpPr>
        <p:spPr>
          <a:xfrm>
            <a:off x="1258956" y="5539409"/>
            <a:ext cx="8905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meletakkan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fundamental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menempuh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mempertanggungjawabkan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alasan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alasan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56522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ave">
          <a:fgClr>
            <a:srgbClr val="9900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5032-DB84-4D55-A50A-4A31B45C7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75191"/>
          </a:xfrm>
        </p:spPr>
        <p:txBody>
          <a:bodyPr/>
          <a:lstStyle/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02378-9737-4461-9287-0E6CCBACD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550754"/>
            <a:ext cx="10058400" cy="3484286"/>
          </a:xfrm>
        </p:spPr>
        <p:txBody>
          <a:bodyPr/>
          <a:lstStyle/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Kode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ibarat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sekaligus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menjamin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dimata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Kode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menggantikan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pemikiran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sebaliknya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didampingi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sewaktu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ditinjau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direvisi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disesuaikan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Supaya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berdungsi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semestinya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kode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dibuat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Kode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 – regulation 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pengaturan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Disamping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pelaksanaannya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diawasi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terus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menerus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(Hardiman, F.B. 2016 :  vii – vii; Wibowo, A.S.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Hardiman, F.B. 2016 : 1 - 6)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2FFAE8-CF2E-4A30-B9C3-0E8CB4EC279F}"/>
              </a:ext>
            </a:extLst>
          </p:cNvPr>
          <p:cNvSpPr txBox="1"/>
          <p:nvPr/>
        </p:nvSpPr>
        <p:spPr>
          <a:xfrm>
            <a:off x="1066800" y="1730326"/>
            <a:ext cx="1005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Kode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sebab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dihasilkan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penerapan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pemikiran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wilayah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5789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0">
          <a:fgClr>
            <a:srgbClr val="22EE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88615-B886-4EB0-B67E-223C6E574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45529"/>
          </a:xfrm>
        </p:spPr>
        <p:txBody>
          <a:bodyPr/>
          <a:lstStyle/>
          <a:p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FF630-12CA-417F-83DF-FD657BAF5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88123"/>
            <a:ext cx="10058400" cy="4346917"/>
          </a:xfrm>
          <a:effectLst>
            <a:glow rad="101600">
              <a:srgbClr val="00B050">
                <a:alpha val="40000"/>
              </a:srgbClr>
            </a:glow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Klausal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sebenarnya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menyangkut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kesadaran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Shared human values’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klien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partisipan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layaknya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dihayati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lulusan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endParaRPr lang="en-ID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(Baca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Mukadimah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Kode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Indonesia)</a:t>
            </a:r>
            <a:endParaRPr lang="en-ID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2144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1"/>
          </a:fgClr>
          <a:bgClr>
            <a:srgbClr val="00CC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0D8A8-2DD9-4494-B7B6-95D2D9F63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Penerapan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DB5EF-6290-4793-8A05-719D96935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mendasari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manusiawi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mengarah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dehumanisasi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depersonalisasi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lain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bertentangan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humanistik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humanistik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eksistensinya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kemanusiaan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ditambah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menyiratkan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imperatif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berpedoman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kemanusiaan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42378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rgbClr val="CC00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350C3E9-2013-4EA8-99DE-1843A489067B}"/>
              </a:ext>
            </a:extLst>
          </p:cNvPr>
          <p:cNvSpPr/>
          <p:nvPr/>
        </p:nvSpPr>
        <p:spPr>
          <a:xfrm>
            <a:off x="1913743" y="1072667"/>
            <a:ext cx="7760423" cy="2082018"/>
          </a:xfrm>
          <a:prstGeom prst="roundRect">
            <a:avLst/>
          </a:prstGeom>
          <a:gradFill flip="none" rotWithShape="1">
            <a:gsLst>
              <a:gs pos="0">
                <a:srgbClr val="00CC00">
                  <a:tint val="66000"/>
                  <a:satMod val="160000"/>
                </a:srgbClr>
              </a:gs>
              <a:gs pos="50000">
                <a:srgbClr val="00CC00">
                  <a:tint val="44500"/>
                  <a:satMod val="160000"/>
                </a:srgbClr>
              </a:gs>
              <a:gs pos="100000">
                <a:srgbClr val="00CC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5C96B6-C78A-4858-B8C9-4761B2782B9B}"/>
              </a:ext>
            </a:extLst>
          </p:cNvPr>
          <p:cNvSpPr txBox="1"/>
          <p:nvPr/>
        </p:nvSpPr>
        <p:spPr>
          <a:xfrm>
            <a:off x="2202615" y="1150100"/>
            <a:ext cx="71826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mengingat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wajib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ditegakkan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penyandang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mempertanggung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profesionalisme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04F5B07-12D1-4328-9C0B-33CE48B485B5}"/>
              </a:ext>
            </a:extLst>
          </p:cNvPr>
          <p:cNvSpPr/>
          <p:nvPr/>
        </p:nvSpPr>
        <p:spPr>
          <a:xfrm>
            <a:off x="1913743" y="4028661"/>
            <a:ext cx="7760423" cy="2082018"/>
          </a:xfrm>
          <a:prstGeom prst="roundRect">
            <a:avLst/>
          </a:prstGeom>
          <a:gradFill flip="none" rotWithShape="1">
            <a:gsLst>
              <a:gs pos="0">
                <a:srgbClr val="00CC00">
                  <a:tint val="66000"/>
                  <a:satMod val="160000"/>
                </a:srgbClr>
              </a:gs>
              <a:gs pos="50000">
                <a:srgbClr val="00CC00">
                  <a:tint val="44500"/>
                  <a:satMod val="160000"/>
                </a:srgbClr>
              </a:gs>
              <a:gs pos="100000">
                <a:srgbClr val="00CC00">
                  <a:tint val="23500"/>
                  <a:satMod val="160000"/>
                </a:srgb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DE8E08-E10D-46DB-9C44-4847945369E5}"/>
              </a:ext>
            </a:extLst>
          </p:cNvPr>
          <p:cNvSpPr txBox="1"/>
          <p:nvPr/>
        </p:nvSpPr>
        <p:spPr>
          <a:xfrm>
            <a:off x="2202614" y="4100174"/>
            <a:ext cx="71826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menuntut</a:t>
            </a:r>
            <a:r>
              <a:rPr lang="en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kesalahan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menjalankan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mempertimbangkan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dilanggar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28701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107B0-B8F7-4CB3-B56A-1056570F7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16280"/>
            <a:ext cx="10058400" cy="778243"/>
          </a:xfrm>
        </p:spPr>
        <p:txBody>
          <a:bodyPr/>
          <a:lstStyle/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Lapangan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B4F4E934-8E20-4A96-942F-162462370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750369"/>
              </p:ext>
            </p:extLst>
          </p:nvPr>
        </p:nvGraphicFramePr>
        <p:xfrm>
          <a:off x="548640" y="1507457"/>
          <a:ext cx="11155679" cy="4934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9470">
                  <a:extLst>
                    <a:ext uri="{9D8B030D-6E8A-4147-A177-3AD203B41FA5}">
                      <a16:colId xmlns:a16="http://schemas.microsoft.com/office/drawing/2014/main" val="1315370402"/>
                    </a:ext>
                  </a:extLst>
                </a:gridCol>
                <a:gridCol w="2785403">
                  <a:extLst>
                    <a:ext uri="{9D8B030D-6E8A-4147-A177-3AD203B41FA5}">
                      <a16:colId xmlns:a16="http://schemas.microsoft.com/office/drawing/2014/main" val="952598561"/>
                    </a:ext>
                  </a:extLst>
                </a:gridCol>
                <a:gridCol w="2785403">
                  <a:extLst>
                    <a:ext uri="{9D8B030D-6E8A-4147-A177-3AD203B41FA5}">
                      <a16:colId xmlns:a16="http://schemas.microsoft.com/office/drawing/2014/main" val="246044788"/>
                    </a:ext>
                  </a:extLst>
                </a:gridCol>
                <a:gridCol w="2785403">
                  <a:extLst>
                    <a:ext uri="{9D8B030D-6E8A-4147-A177-3AD203B41FA5}">
                      <a16:colId xmlns:a16="http://schemas.microsoft.com/office/drawing/2014/main" val="1292139204"/>
                    </a:ext>
                  </a:extLst>
                </a:gridCol>
              </a:tblGrid>
              <a:tr h="697543">
                <a:tc>
                  <a:txBody>
                    <a:bodyPr/>
                    <a:lstStyle/>
                    <a:p>
                      <a:pPr algn="ctr"/>
                      <a:r>
                        <a:rPr lang="en-ID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Pendidikan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INDUSTRI dan ORGANISASI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SOSIAL dan KOMUNITAS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KLINIS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955233"/>
                  </a:ext>
                </a:extLst>
              </a:tr>
              <a:tr h="3886311"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ID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Respect the Dignity and Rights Of all Persons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ID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Professional Competence &amp; Responsibility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ID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Honesty &amp; Integrity in Professional Relationship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ID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Responsibilities to school, Families, Communities, the profession &amp; Society</a:t>
                      </a:r>
                    </a:p>
                    <a:p>
                      <a:pPr marL="0" indent="0">
                        <a:buNone/>
                      </a:pPr>
                      <a:r>
                        <a:rPr lang="en-ID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(Klose, Roberts &amp; </a:t>
                      </a:r>
                      <a:r>
                        <a:rPr lang="en-ID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Sulivan</a:t>
                      </a:r>
                      <a:r>
                        <a:rPr lang="en-ID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2013)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(A)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ID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 , Climate regarding Ethics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ID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Values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ID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Organ, Values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ID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ID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Grojean</a:t>
                      </a:r>
                      <a:r>
                        <a:rPr lang="en-ID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ID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Resick</a:t>
                      </a:r>
                      <a:r>
                        <a:rPr lang="en-ID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Dickson &amp; Smith 2004)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ID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(B)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ID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Interactionist Model of Ethical Decision Making Individual moderators : ego strength, field dependence &amp; locus of control vs situation moderators : immediate job context &amp; organizational culture (Trevino, 1986)</a:t>
                      </a:r>
                    </a:p>
                    <a:p>
                      <a:pPr marL="0" indent="0" algn="l">
                        <a:buNone/>
                      </a:pP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Conflicts among values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Conflicts among people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Conflicts among individuals &amp; groups based on </a:t>
                      </a:r>
                      <a:r>
                        <a:rPr lang="en-ID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divergents</a:t>
                      </a: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values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Preventing &amp; dilemmas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Resolving ethical dilemmas (Nelson &amp; </a:t>
                      </a:r>
                      <a:r>
                        <a:rPr lang="en-ID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Prilleltensky</a:t>
                      </a: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Hubungan</a:t>
                      </a: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subjek</a:t>
                      </a: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ID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subjek</a:t>
                      </a:r>
                      <a:endParaRPr lang="en-ID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 centred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Being dan becoming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Tiga</a:t>
                      </a: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modalitas</a:t>
                      </a: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keberadaan</a:t>
                      </a: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ID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manusia</a:t>
                      </a: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Being able to be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Being allowed to be 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Having to be</a:t>
                      </a:r>
                    </a:p>
                    <a:p>
                      <a:pPr marL="0" indent="0">
                        <a:buNone/>
                      </a:pPr>
                      <a:r>
                        <a:rPr lang="en-ID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(Hassan, 1978)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500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368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Pembelajaran</a:t>
            </a:r>
            <a:r>
              <a:rPr lang="en-ID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endParaRPr lang="en-US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cabang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mempelajari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–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dipahami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MANUSIA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ilmiah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berpikir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merasakan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bertindak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berperilaku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4846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9C8B3-0063-4A33-AA6C-ADAF69DB6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72528"/>
            <a:ext cx="10058400" cy="37842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‘One’s relation to one’s fellow man is not a matter of science…. But plainly and simple a matter of humanity’</a:t>
            </a:r>
          </a:p>
        </p:txBody>
      </p:sp>
    </p:spTree>
    <p:extLst>
      <p:ext uri="{BB962C8B-B14F-4D97-AF65-F5344CB8AC3E}">
        <p14:creationId xmlns:p14="http://schemas.microsoft.com/office/powerpoint/2010/main" val="14829333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A71A2CE-196C-46BC-8ECB-C119F6C03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61" y="251791"/>
            <a:ext cx="11695043" cy="637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300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66800" y="463639"/>
            <a:ext cx="10058400" cy="5622917"/>
          </a:xfrm>
        </p:spPr>
        <p:txBody>
          <a:bodyPr>
            <a:normAutofit/>
          </a:bodyPr>
          <a:lstStyle/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diingat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pengelompokkan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digolongkan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kriteria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mengandung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science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kepastiannya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mengandung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berdiri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duniaa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biologi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humaniora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36749" y="3928200"/>
            <a:ext cx="2949262" cy="139091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26524" y="4331271"/>
            <a:ext cx="2369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4245735" y="4200568"/>
            <a:ext cx="1867437" cy="846180"/>
          </a:xfrm>
          <a:prstGeom prst="rightArrow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6658377" y="3928200"/>
            <a:ext cx="4172755" cy="1455312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1560" y="4115826"/>
            <a:ext cx="37863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34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797" y="524170"/>
            <a:ext cx="10058400" cy="5391096"/>
          </a:xfrm>
        </p:spPr>
        <p:txBody>
          <a:bodyPr/>
          <a:lstStyle/>
          <a:p>
            <a:pPr marL="0" indent="0">
              <a:buNone/>
            </a:pP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Giorgi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2000,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Berezow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56822" y="2320128"/>
            <a:ext cx="2524260" cy="1532585"/>
          </a:xfrm>
          <a:prstGeom prst="roundRect">
            <a:avLst/>
          </a:prstGeom>
          <a:gradFill flip="none" rotWithShape="1">
            <a:gsLst>
              <a:gs pos="0">
                <a:schemeClr val="accent5">
                  <a:tint val="66000"/>
                  <a:satMod val="160000"/>
                </a:schemeClr>
              </a:gs>
              <a:gs pos="50000">
                <a:schemeClr val="accent5">
                  <a:tint val="44500"/>
                  <a:satMod val="160000"/>
                </a:schemeClr>
              </a:gs>
              <a:gs pos="100000">
                <a:schemeClr val="accent5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323526" y="781749"/>
            <a:ext cx="4250027" cy="85000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ID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latent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323526" y="1870334"/>
            <a:ext cx="4250027" cy="105606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323525" y="3951881"/>
            <a:ext cx="4250028" cy="79495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323525" y="4911173"/>
            <a:ext cx="4250028" cy="82073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323525" y="3025569"/>
            <a:ext cx="4250029" cy="8271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42305" y="2393922"/>
            <a:ext cx="18674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Psychology as Science and Art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181082" y="2926401"/>
            <a:ext cx="142955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00232" y="1952767"/>
            <a:ext cx="34966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semata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dijelaskan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61437" y="3269546"/>
            <a:ext cx="38733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dikontrol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00232" y="4017054"/>
            <a:ext cx="36028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Sulit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persis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610637" y="1206752"/>
            <a:ext cx="15969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610637" y="1206752"/>
            <a:ext cx="0" cy="41147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610637" y="2320128"/>
            <a:ext cx="15969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610637" y="3419173"/>
            <a:ext cx="1596980" cy="199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4610637" y="4349356"/>
            <a:ext cx="1596980" cy="216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610637" y="5310718"/>
            <a:ext cx="1586244" cy="10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9130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73510" y="618186"/>
            <a:ext cx="3644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44515" y="1116108"/>
            <a:ext cx="1571222" cy="1107583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2306" y="1392380"/>
            <a:ext cx="1571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Mengapa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4514" y="2197494"/>
            <a:ext cx="1455311" cy="553792"/>
          </a:xfrm>
          <a:prstGeom prst="rect">
            <a:avLst/>
          </a:prstGeom>
          <a:gradFill flip="none" rotWithShape="1">
            <a:gsLst>
              <a:gs pos="0">
                <a:srgbClr val="006666">
                  <a:tint val="66000"/>
                  <a:satMod val="160000"/>
                </a:srgbClr>
              </a:gs>
              <a:gs pos="50000">
                <a:srgbClr val="006666">
                  <a:tint val="44500"/>
                  <a:satMod val="160000"/>
                </a:srgbClr>
              </a:gs>
              <a:gs pos="100000">
                <a:srgbClr val="006666">
                  <a:tint val="23500"/>
                  <a:satMod val="160000"/>
                </a:srgb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44513" y="2235396"/>
            <a:ext cx="13265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patokan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86379" y="869966"/>
            <a:ext cx="1983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30332" y="3400331"/>
            <a:ext cx="2331075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1957590" y="1305873"/>
            <a:ext cx="2240924" cy="1120462"/>
          </a:xfrm>
          <a:prstGeom prst="roundRect">
            <a:avLst/>
          </a:prstGeom>
          <a:gradFill flip="none" rotWithShape="1">
            <a:gsLst>
              <a:gs pos="0">
                <a:srgbClr val="22EECC">
                  <a:tint val="66000"/>
                  <a:satMod val="160000"/>
                </a:srgbClr>
              </a:gs>
              <a:gs pos="50000">
                <a:srgbClr val="22EECC">
                  <a:tint val="44500"/>
                  <a:satMod val="160000"/>
                </a:srgbClr>
              </a:gs>
              <a:gs pos="100000">
                <a:srgbClr val="22EECC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endParaRPr lang="en-ID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D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endParaRPr lang="en-ID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D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endParaRPr lang="en-ID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D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Filosofi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25046" y="868260"/>
            <a:ext cx="1880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083377" y="1268370"/>
            <a:ext cx="2047741" cy="1538883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225046" y="1329925"/>
            <a:ext cx="17257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Keterampilan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Observasi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Diagnostik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Interpretasi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340182" y="2395470"/>
            <a:ext cx="2627283" cy="703750"/>
          </a:xfrm>
          <a:prstGeom prst="round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68591" y="2593456"/>
            <a:ext cx="19447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PERILAKU MANUSIA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81848" y="3400331"/>
            <a:ext cx="22151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Kode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menjaga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keseimbangan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science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5647384" y="4462838"/>
            <a:ext cx="1" cy="7595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340182" y="5306096"/>
            <a:ext cx="2627283" cy="1107583"/>
          </a:xfrm>
          <a:prstGeom prst="rect">
            <a:avLst/>
          </a:prstGeom>
          <a:gradFill flip="none" rotWithShape="1">
            <a:gsLst>
              <a:gs pos="0">
                <a:srgbClr val="FF6600">
                  <a:tint val="66000"/>
                  <a:satMod val="160000"/>
                </a:srgbClr>
              </a:gs>
              <a:gs pos="50000">
                <a:srgbClr val="FF6600">
                  <a:tint val="44500"/>
                  <a:satMod val="160000"/>
                </a:srgbClr>
              </a:gs>
              <a:gs pos="100000">
                <a:srgbClr val="FF660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481848" y="5473521"/>
            <a:ext cx="22795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/>
              <a:t>MENUJU EKSISTENSI DAN AKTUALISASI DIRI</a:t>
            </a:r>
            <a:endParaRPr lang="en-US" dirty="0"/>
          </a:p>
        </p:txBody>
      </p:sp>
      <p:sp>
        <p:nvSpPr>
          <p:cNvPr id="23" name="Right Arrow 22"/>
          <p:cNvSpPr/>
          <p:nvPr/>
        </p:nvSpPr>
        <p:spPr>
          <a:xfrm rot="10800000">
            <a:off x="9548665" y="1563482"/>
            <a:ext cx="1731753" cy="1029973"/>
          </a:xfrm>
          <a:prstGeom prst="rightArrow">
            <a:avLst/>
          </a:prstGeom>
          <a:gradFill flip="none" rotWithShape="1">
            <a:gsLst>
              <a:gs pos="0">
                <a:srgbClr val="BE2AE6">
                  <a:tint val="66000"/>
                  <a:satMod val="160000"/>
                </a:srgbClr>
              </a:gs>
              <a:gs pos="50000">
                <a:srgbClr val="BE2AE6">
                  <a:tint val="44500"/>
                  <a:satMod val="160000"/>
                </a:srgbClr>
              </a:gs>
              <a:gs pos="100000">
                <a:srgbClr val="BE2AE6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9710670" y="1815921"/>
            <a:ext cx="1569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865217" y="2699110"/>
            <a:ext cx="1415201" cy="469093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9968247" y="2706538"/>
            <a:ext cx="1209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caranya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Flowchart: Connector 26"/>
          <p:cNvSpPr/>
          <p:nvPr/>
        </p:nvSpPr>
        <p:spPr>
          <a:xfrm>
            <a:off x="270456" y="2789188"/>
            <a:ext cx="1944709" cy="158970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85995" y="2832191"/>
            <a:ext cx="1378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/>
              <a:t>Science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73489" y="3230261"/>
            <a:ext cx="17128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Fakta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</a:p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Pengukuran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12124" y="3225294"/>
            <a:ext cx="1674255" cy="282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923504" y="2426335"/>
            <a:ext cx="0" cy="4728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929944" y="2891307"/>
            <a:ext cx="1268570" cy="78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2292440" y="2956974"/>
            <a:ext cx="1944712" cy="9238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ight Arrow 43"/>
          <p:cNvSpPr/>
          <p:nvPr/>
        </p:nvSpPr>
        <p:spPr>
          <a:xfrm rot="10800000">
            <a:off x="2717430" y="3675789"/>
            <a:ext cx="1532586" cy="618237"/>
          </a:xfrm>
          <a:prstGeom prst="rightArrow">
            <a:avLst/>
          </a:prstGeom>
          <a:gradFill flip="none" rotWithShape="1">
            <a:gsLst>
              <a:gs pos="0">
                <a:srgbClr val="660066">
                  <a:tint val="66000"/>
                  <a:satMod val="160000"/>
                </a:srgbClr>
              </a:gs>
              <a:gs pos="50000">
                <a:srgbClr val="660066">
                  <a:tint val="44500"/>
                  <a:satMod val="160000"/>
                </a:srgbClr>
              </a:gs>
              <a:gs pos="100000">
                <a:srgbClr val="660066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402468" y="4402667"/>
            <a:ext cx="3322746" cy="1194806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50000"/>
                  <a:tint val="66000"/>
                  <a:satMod val="160000"/>
                </a:schemeClr>
              </a:gs>
              <a:gs pos="50000">
                <a:schemeClr val="accent3">
                  <a:lumMod val="50000"/>
                  <a:tint val="44500"/>
                  <a:satMod val="160000"/>
                </a:schemeClr>
              </a:gs>
              <a:gs pos="100000">
                <a:schemeClr val="accent3">
                  <a:lumMod val="50000"/>
                  <a:tint val="23500"/>
                  <a:satMod val="160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482960" y="4460033"/>
            <a:ext cx="31939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Bersinggungan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potensi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kompetensi</a:t>
            </a:r>
            <a:endParaRPr lang="en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diproduksi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072169" y="6015122"/>
            <a:ext cx="1877093" cy="470617"/>
          </a:xfrm>
          <a:prstGeom prst="rect">
            <a:avLst/>
          </a:prstGeom>
          <a:gradFill flip="none" rotWithShape="1">
            <a:gsLst>
              <a:gs pos="0">
                <a:srgbClr val="22EECC">
                  <a:tint val="66000"/>
                  <a:satMod val="160000"/>
                </a:srgbClr>
              </a:gs>
              <a:gs pos="50000">
                <a:srgbClr val="22EECC">
                  <a:tint val="44500"/>
                  <a:satMod val="160000"/>
                </a:srgbClr>
              </a:gs>
              <a:gs pos="100000">
                <a:srgbClr val="22EECC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1242810" y="6015122"/>
            <a:ext cx="1622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Scientist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 flipH="1">
            <a:off x="1964036" y="5641960"/>
            <a:ext cx="12879" cy="3938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14" idx="2"/>
          </p:cNvCxnSpPr>
          <p:nvPr/>
        </p:nvCxnSpPr>
        <p:spPr>
          <a:xfrm flipH="1">
            <a:off x="8107247" y="2807253"/>
            <a:ext cx="1" cy="216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7070495" y="2995772"/>
            <a:ext cx="1036752" cy="21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6854774" y="3579958"/>
            <a:ext cx="1558349" cy="67751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7070495" y="3099220"/>
            <a:ext cx="2189415" cy="4807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64"/>
          <p:cNvSpPr/>
          <p:nvPr/>
        </p:nvSpPr>
        <p:spPr>
          <a:xfrm>
            <a:off x="9672246" y="3225294"/>
            <a:ext cx="1527166" cy="1590971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9794236" y="3201523"/>
            <a:ext cx="12406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</a:t>
            </a:r>
          </a:p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Fenomena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Mengalami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unsur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rasaempati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 flipV="1">
            <a:off x="9710671" y="3773510"/>
            <a:ext cx="1207389" cy="53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ounded Rectangle 69"/>
          <p:cNvSpPr/>
          <p:nvPr/>
        </p:nvSpPr>
        <p:spPr>
          <a:xfrm>
            <a:off x="7546214" y="4825255"/>
            <a:ext cx="3427391" cy="1000013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7572774" y="4807875"/>
            <a:ext cx="3206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jiwa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Bersinggungan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harkat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martabat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Down Arrow 71"/>
          <p:cNvSpPr/>
          <p:nvPr/>
        </p:nvSpPr>
        <p:spPr>
          <a:xfrm>
            <a:off x="8976571" y="5825268"/>
            <a:ext cx="309093" cy="219836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72"/>
          <p:cNvSpPr/>
          <p:nvPr/>
        </p:nvSpPr>
        <p:spPr>
          <a:xfrm>
            <a:off x="7648302" y="6068938"/>
            <a:ext cx="3269758" cy="416802"/>
          </a:xfrm>
          <a:prstGeom prst="round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Practitioners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80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ilmiah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mengubah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menyajikan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terduga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sebelumnya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0" indent="0">
              <a:buNone/>
            </a:pPr>
            <a:b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Ambivalensi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kemajuan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ilmiah</a:t>
            </a:r>
            <a:endParaRPr lang="en-ID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Kemajuan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dicapai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ambivalen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dampak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negatifnya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endParaRPr lang="en-ID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bertemu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otonom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prosedurnya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keberatan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apapun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bergumul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pertanyaan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disamping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pertanyaan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(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Bertens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2015)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696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rgbClr val="00808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ilmiah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mengubah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menyajikan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terduga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sebelumnya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marL="0" indent="0">
              <a:buNone/>
            </a:pP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(?)</a:t>
            </a:r>
          </a:p>
          <a:p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seolah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kebal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tuntutan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Jawabannya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TIDAK.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membatasi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: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boleh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boleh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ditentukan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Tanda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tanda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Menimbulkan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Harapan</a:t>
            </a:r>
            <a:r>
              <a:rPr lang="en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Pemikiran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menyusul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ilmiah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harapan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membesarkan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munculnya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kemajuan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ilmiah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memperkosa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martabat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: </a:t>
            </a:r>
            <a:r>
              <a:rPr lang="en-I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 gnome research 			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Bertens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2015)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083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trellis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FF6600"/>
            </a:solidFill>
          </a:ln>
        </p:spPr>
        <p:txBody>
          <a:bodyPr/>
          <a:lstStyle/>
          <a:p>
            <a:pPr algn="ctr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549944" cy="3931920"/>
          </a:xfrm>
        </p:spPr>
        <p:txBody>
          <a:bodyPr>
            <a:normAutofit/>
          </a:bodyPr>
          <a:lstStyle/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sekaligus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makhluk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berpikir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bertindak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sekaligus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(thinking as well as acting beings) </a:t>
            </a:r>
          </a:p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termotivasi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pertanyaan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pertanyaan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menyangkut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kebebasan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derajat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kebebasan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essensial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kebebasan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kebebasan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berpikir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harapan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824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396</TotalTime>
  <Words>1999</Words>
  <Application>Microsoft Office PowerPoint</Application>
  <PresentationFormat>Widescreen</PresentationFormat>
  <Paragraphs>219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Century Gothic</vt:lpstr>
      <vt:lpstr>Garamond</vt:lpstr>
      <vt:lpstr>Times New Roman</vt:lpstr>
      <vt:lpstr>Wingdings</vt:lpstr>
      <vt:lpstr>Savon</vt:lpstr>
      <vt:lpstr>ETIKA DALAM PENERAPAN PSIKOLOGI</vt:lpstr>
      <vt:lpstr>PowerPoint Presentation</vt:lpstr>
      <vt:lpstr>Pembelajaran Psikologi</vt:lpstr>
      <vt:lpstr>PowerPoint Presentation</vt:lpstr>
      <vt:lpstr>PowerPoint Presentation</vt:lpstr>
      <vt:lpstr>PowerPoint Presentation</vt:lpstr>
      <vt:lpstr>Etika di Depan Ilmu &amp; Teknologi </vt:lpstr>
      <vt:lpstr>Etika di Depan Ilmu &amp; Teknologi </vt:lpstr>
      <vt:lpstr>Manusia Sebagai Subjek</vt:lpstr>
      <vt:lpstr>Penjelasan Tentang Manusia</vt:lpstr>
      <vt:lpstr>Penelitian di Bidang Psikologi : Manusia sebagai subjek / partisipan penelitian</vt:lpstr>
      <vt:lpstr>Efek dari ilmuan psikologi / psikolog dalam meneliti </vt:lpstr>
      <vt:lpstr>Pertemuan antar manusia</vt:lpstr>
      <vt:lpstr>PowerPoint Presentation</vt:lpstr>
      <vt:lpstr>PowerPoint Presentation</vt:lpstr>
      <vt:lpstr>PowerPoint Presentation</vt:lpstr>
      <vt:lpstr>PowerPoint Presentation</vt:lpstr>
      <vt:lpstr>Beda profesi – pekerjaan ( Doloksariibu, 2010)</vt:lpstr>
      <vt:lpstr>Perbedaan Profesi dan Pekerjaan</vt:lpstr>
      <vt:lpstr>Masyarakat Profesi</vt:lpstr>
      <vt:lpstr>Officium nobile</vt:lpstr>
      <vt:lpstr>Ada 2 (dua) prinsip umum dalam etika psikologi yang wajib dijalankan oleh suatu profesi, yaitu </vt:lpstr>
      <vt:lpstr>Etika sebagai Landasan Pendekatan Dan Penerapan Psikologi (Dua, 2016)</vt:lpstr>
      <vt:lpstr>Etika sebagai Landasan Pendekatan Dan Penerapan Psikologi (Dua, 2016)</vt:lpstr>
      <vt:lpstr>Etika Profesi</vt:lpstr>
      <vt:lpstr>General Principles</vt:lpstr>
      <vt:lpstr>Etika Dalam Penerapan Psikologi </vt:lpstr>
      <vt:lpstr>PowerPoint Presentation</vt:lpstr>
      <vt:lpstr>Kasus Lapangan 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DALAM PENERAPAN PSIKOLOGI</dc:title>
  <dc:creator>HP</dc:creator>
  <cp:lastModifiedBy>HP</cp:lastModifiedBy>
  <cp:revision>53</cp:revision>
  <dcterms:created xsi:type="dcterms:W3CDTF">2019-12-19T07:33:58Z</dcterms:created>
  <dcterms:modified xsi:type="dcterms:W3CDTF">2019-12-25T12:51:05Z</dcterms:modified>
</cp:coreProperties>
</file>